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Noto Serif Display ExtraCondensed Ultra-Bold" charset="1" panose="02020806080505020204"/>
      <p:regular r:id="rId15"/>
    </p:embeddedFont>
    <p:embeddedFont>
      <p:font typeface="DM Sans" charset="1" panose="00000000000000000000"/>
      <p:regular r:id="rId16"/>
    </p:embeddedFont>
    <p:embeddedFont>
      <p:font typeface="Open Sans" charset="1" panose="020B0606030504020204"/>
      <p:regular r:id="rId17"/>
    </p:embeddedFont>
    <p:embeddedFont>
      <p:font typeface="DM Sans Bold" charset="1" panose="00000000000000000000"/>
      <p:regular r:id="rId18"/>
    </p:embeddedFont>
    <p:embeddedFont>
      <p:font typeface="Arimo Bold" charset="1" panose="020B0704020202020204"/>
      <p:regular r:id="rId19"/>
    </p:embeddedFont>
    <p:embeddedFont>
      <p:font typeface="Arimo" charset="1" panose="020B0604020202020204"/>
      <p:regular r:id="rId20"/>
    </p:embeddedFont>
    <p:embeddedFont>
      <p:font typeface="Noto Serif Display ExtraCondensed" charset="1" panose="02020506080505020204"/>
      <p:regular r:id="rId21"/>
    </p:embeddedFont>
    <p:embeddedFont>
      <p:font typeface="Open Sans Bold" charset="1" panose="020B0806030504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slide3.xml" Type="http://schemas.openxmlformats.org/officeDocument/2006/relationships/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slide2.xml" Type="http://schemas.openxmlformats.org/officeDocument/2006/relationships/slid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42543">
            <a:off x="-7015606" y="788334"/>
            <a:ext cx="16629885" cy="15146669"/>
          </a:xfrm>
          <a:custGeom>
            <a:avLst/>
            <a:gdLst/>
            <a:ahLst/>
            <a:cxnLst/>
            <a:rect r="r" b="b" t="t" l="l"/>
            <a:pathLst>
              <a:path h="15146669" w="16629885">
                <a:moveTo>
                  <a:pt x="0" y="0"/>
                </a:moveTo>
                <a:lnTo>
                  <a:pt x="16629886" y="0"/>
                </a:lnTo>
                <a:lnTo>
                  <a:pt x="16629886" y="15146669"/>
                </a:lnTo>
                <a:lnTo>
                  <a:pt x="0" y="151466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6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07839" y="-6177312"/>
            <a:ext cx="15230673" cy="14412024"/>
          </a:xfrm>
          <a:custGeom>
            <a:avLst/>
            <a:gdLst/>
            <a:ahLst/>
            <a:cxnLst/>
            <a:rect r="r" b="b" t="t" l="l"/>
            <a:pathLst>
              <a:path h="14412024" w="15230673">
                <a:moveTo>
                  <a:pt x="0" y="0"/>
                </a:moveTo>
                <a:lnTo>
                  <a:pt x="15230672" y="0"/>
                </a:lnTo>
                <a:lnTo>
                  <a:pt x="15230672" y="14412024"/>
                </a:lnTo>
                <a:lnTo>
                  <a:pt x="0" y="144120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386249" y="3828806"/>
            <a:ext cx="13479783" cy="3110488"/>
            <a:chOff x="0" y="0"/>
            <a:chExt cx="17973044" cy="414731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60706"/>
              <a:ext cx="17973044" cy="26912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285"/>
                </a:lnSpc>
              </a:pPr>
              <a:r>
                <a:rPr lang="en-US" b="true" sz="12924" spc="-129">
                  <a:solidFill>
                    <a:srgbClr val="222222"/>
                  </a:solidFill>
                  <a:latin typeface="Noto Serif Display ExtraCondensed Ultra-Bold"/>
                  <a:ea typeface="Noto Serif Display ExtraCondensed Ultra-Bold"/>
                  <a:cs typeface="Noto Serif Display ExtraCondensed Ultra-Bold"/>
                  <a:sym typeface="Noto Serif Display ExtraCondensed Ultra-Bold"/>
                </a:rPr>
                <a:t>TikTakFacture 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883126"/>
              <a:ext cx="17973044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</a:rPr>
                <a:t>“CRÉ</a:t>
              </a:r>
              <a:r>
                <a:rPr lang="en-US" sz="2799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</a:rPr>
                <a:t>EZ, ENVOYEZ ET GÉREZ VOS FACTURES ET DEVIS EN QUELQUES CLICS”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8356957" y="4134617"/>
              <a:ext cx="1259131" cy="0"/>
            </a:xfrm>
            <a:prstGeom prst="line">
              <a:avLst/>
            </a:prstGeom>
            <a:ln cap="rnd" w="25400">
              <a:solidFill>
                <a:srgbClr val="222222"/>
              </a:solidFill>
              <a:prstDash val="solid"/>
              <a:headEnd type="none" len="sm" w="sm"/>
              <a:tailEnd type="arrow" len="sm" w="med"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379658" y="4244542"/>
            <a:ext cx="944348" cy="0"/>
          </a:xfrm>
          <a:prstGeom prst="line">
            <a:avLst/>
          </a:prstGeom>
          <a:ln cap="rnd" w="19050">
            <a:solidFill>
              <a:srgbClr val="222222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3" id="3"/>
          <p:cNvSpPr/>
          <p:nvPr/>
        </p:nvSpPr>
        <p:spPr>
          <a:xfrm flipH="false" flipV="false" rot="-5400000">
            <a:off x="-571500" y="571500"/>
            <a:ext cx="10287000" cy="9144000"/>
          </a:xfrm>
          <a:custGeom>
            <a:avLst/>
            <a:gdLst/>
            <a:ahLst/>
            <a:cxnLst/>
            <a:rect r="r" b="b" t="t" l="l"/>
            <a:pathLst>
              <a:path h="9144000" w="10287000">
                <a:moveTo>
                  <a:pt x="0" y="0"/>
                </a:moveTo>
                <a:lnTo>
                  <a:pt x="10287000" y="0"/>
                </a:lnTo>
                <a:lnTo>
                  <a:pt x="10287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708" t="0" r="-316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97351" y="2792607"/>
            <a:ext cx="6560056" cy="4373371"/>
          </a:xfrm>
          <a:custGeom>
            <a:avLst/>
            <a:gdLst/>
            <a:ahLst/>
            <a:cxnLst/>
            <a:rect r="r" b="b" t="t" l="l"/>
            <a:pathLst>
              <a:path h="4373371" w="6560056">
                <a:moveTo>
                  <a:pt x="0" y="0"/>
                </a:moveTo>
                <a:lnTo>
                  <a:pt x="6560056" y="0"/>
                </a:lnTo>
                <a:lnTo>
                  <a:pt x="6560056" y="4373371"/>
                </a:lnTo>
                <a:lnTo>
                  <a:pt x="0" y="43733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379658" y="1116837"/>
            <a:ext cx="6719757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b="true" sz="8799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Programme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379658" y="4979292"/>
            <a:ext cx="6719757" cy="4279008"/>
            <a:chOff x="0" y="0"/>
            <a:chExt cx="8959676" cy="570534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9525"/>
              <a:ext cx="8959676" cy="1095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599"/>
                </a:lnSpc>
                <a:spcBef>
                  <a:spcPct val="0"/>
                </a:spcBef>
              </a:pPr>
              <a:r>
                <a:rPr lang="en-US" b="true" sz="5499">
                  <a:solidFill>
                    <a:srgbClr val="222222"/>
                  </a:solidFill>
                  <a:latin typeface="Noto Serif Display ExtraCondensed Ultra-Bold"/>
                  <a:ea typeface="Noto Serif Display ExtraCondensed Ultra-Bold"/>
                  <a:cs typeface="Noto Serif Display ExtraCondensed Ultra-Bold"/>
                  <a:sym typeface="Noto Serif Display ExtraCondensed Ultra-Bold"/>
                </a:rPr>
                <a:t>Les Sujets Traités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473068"/>
              <a:ext cx="8959676" cy="4232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  <a:hlinkClick r:id="rId4" action="ppaction://hlinksldjump"/>
                </a:rPr>
                <a:t>Problème &amp; Solution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  <a:hlinkClick r:id="rId4" action="ppaction://hlinksldjump"/>
                </a:rPr>
                <a:t>Public cible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  <a:hlinkClick r:id="rId4" action="ppaction://hlinksldjump"/>
                </a:rPr>
                <a:t>Fonctionnalité principale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  <a:hlinkClick r:id="rId4" action="ppaction://hlinksldjump"/>
                </a:rPr>
                <a:t>Diagramme de cas d’utilisation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</a:rPr>
                <a:t>Stack technique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</a:rPr>
                <a:t>Wireframes 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30744" y="0"/>
            <a:ext cx="7057256" cy="10287000"/>
            <a:chOff x="0" y="0"/>
            <a:chExt cx="9409674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411" r="0" b="1411"/>
            <a:stretch>
              <a:fillRect/>
            </a:stretch>
          </p:blipFill>
          <p:spPr>
            <a:xfrm flipH="false" flipV="false">
              <a:off x="0" y="0"/>
              <a:ext cx="9409674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28700" y="1028700"/>
            <a:ext cx="9140016" cy="7140287"/>
            <a:chOff x="0" y="0"/>
            <a:chExt cx="12186688" cy="952038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76200"/>
              <a:ext cx="12186688" cy="17111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9679"/>
                </a:lnSpc>
              </a:pPr>
              <a:r>
                <a:rPr lang="en-US" b="true" sz="8799" spc="-545" u="none">
                  <a:solidFill>
                    <a:srgbClr val="222222"/>
                  </a:solidFill>
                  <a:latin typeface="Noto Serif Display ExtraCondensed Ultra-Bold"/>
                  <a:ea typeface="Noto Serif Display ExtraCondensed Ultra-Bold"/>
                  <a:cs typeface="Noto Serif Display ExtraCondensed Ultra-Bold"/>
                  <a:sym typeface="Noto Serif Display ExtraCondensed Ultra-Bold"/>
                </a:rPr>
                <a:t> Problème  &amp;  Solution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252808"/>
              <a:ext cx="12186688" cy="65893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80085" indent="-340042" lvl="1">
                <a:lnSpc>
                  <a:spcPts val="4409"/>
                </a:lnSpc>
                <a:buFont typeface="Arial"/>
                <a:buChar char="•"/>
              </a:pPr>
              <a:r>
                <a:rPr lang="en-US" b="true" sz="3150">
                  <a:solidFill>
                    <a:srgbClr val="22222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Problème :</a:t>
              </a:r>
            </a:p>
            <a:p>
              <a:pPr algn="l" marL="680085" indent="-340042" lvl="1">
                <a:lnSpc>
                  <a:spcPts val="4409"/>
                </a:lnSpc>
                <a:buAutoNum type="arabicPeriod" startAt="1"/>
              </a:pPr>
              <a:r>
                <a:rPr lang="en-US" sz="3150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</a:rPr>
                <a:t>Les PM</a:t>
              </a:r>
              <a:r>
                <a:rPr lang="en-US" sz="3150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</a:rPr>
                <a:t>E perdent du temps à gérer leurs devis et factures manuellement.</a:t>
              </a:r>
            </a:p>
            <a:p>
              <a:pPr algn="l">
                <a:lnSpc>
                  <a:spcPts val="4409"/>
                </a:lnSpc>
              </a:pPr>
            </a:p>
            <a:p>
              <a:pPr algn="l">
                <a:lnSpc>
                  <a:spcPts val="4409"/>
                </a:lnSpc>
              </a:pPr>
            </a:p>
            <a:p>
              <a:pPr algn="l" marL="680085" indent="-340042" lvl="1">
                <a:lnSpc>
                  <a:spcPts val="4409"/>
                </a:lnSpc>
                <a:buFont typeface="Arial"/>
                <a:buChar char="•"/>
              </a:pPr>
              <a:r>
                <a:rPr lang="en-US" b="true" sz="3150">
                  <a:solidFill>
                    <a:srgbClr val="22222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Solution :</a:t>
              </a:r>
            </a:p>
            <a:p>
              <a:pPr algn="l" marL="680085" indent="-340042" lvl="1">
                <a:lnSpc>
                  <a:spcPts val="4409"/>
                </a:lnSpc>
                <a:buAutoNum type="arabicPeriod" startAt="1"/>
              </a:pPr>
              <a:r>
                <a:rPr lang="en-US" sz="3150">
                  <a:solidFill>
                    <a:srgbClr val="222222"/>
                  </a:solidFill>
                  <a:latin typeface="DM Sans"/>
                  <a:ea typeface="DM Sans"/>
                  <a:cs typeface="DM Sans"/>
                  <a:sym typeface="DM Sans"/>
                </a:rPr>
                <a:t>Une application simple et intuitive pour automatiser ce processus.</a:t>
              </a:r>
            </a:p>
            <a:p>
              <a:pPr algn="l">
                <a:lnSpc>
                  <a:spcPts val="4409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1227165" y="9258300"/>
            <a:ext cx="944348" cy="0"/>
          </a:xfrm>
          <a:prstGeom prst="line">
            <a:avLst/>
          </a:prstGeom>
          <a:ln cap="rnd" w="19050">
            <a:solidFill>
              <a:srgbClr val="222222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028700" y="9090977"/>
            <a:ext cx="944348" cy="0"/>
          </a:xfrm>
          <a:prstGeom prst="line">
            <a:avLst/>
          </a:prstGeom>
          <a:ln cap="rnd" w="19050">
            <a:solidFill>
              <a:srgbClr val="222222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1104900"/>
            <a:ext cx="16230600" cy="1264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79"/>
              </a:lnSpc>
              <a:spcBef>
                <a:spcPct val="0"/>
              </a:spcBef>
            </a:pPr>
            <a:r>
              <a:rPr lang="en-US" b="true" sz="8799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P</a:t>
            </a:r>
            <a:r>
              <a:rPr lang="en-US" b="true" sz="8799" u="none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ublic cible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65625" y="8876030"/>
            <a:ext cx="47936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  <a:hlinkClick r:id="rId3" action="ppaction://hlinksldjump"/>
              </a:rPr>
              <a:t>Retour à la page Programme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1408" y="3610446"/>
            <a:ext cx="15507892" cy="2601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8823" indent="-399411" lvl="1">
              <a:lnSpc>
                <a:spcPts val="5179"/>
              </a:lnSpc>
              <a:spcBef>
                <a:spcPct val="0"/>
              </a:spcBef>
              <a:buFont typeface="Arial"/>
              <a:buChar char="•"/>
            </a:pPr>
            <a:r>
              <a:rPr lang="en-US" sz="3699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TPE, ar</a:t>
            </a:r>
            <a:r>
              <a:rPr lang="en-US" sz="3699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tisans, freelances</a:t>
            </a:r>
          </a:p>
          <a:p>
            <a:pPr algn="l">
              <a:lnSpc>
                <a:spcPts val="5179"/>
              </a:lnSpc>
              <a:spcBef>
                <a:spcPct val="0"/>
              </a:spcBef>
            </a:pPr>
          </a:p>
          <a:p>
            <a:pPr algn="l" marL="798823" indent="-399411" lvl="1">
              <a:lnSpc>
                <a:spcPts val="5179"/>
              </a:lnSpc>
              <a:spcBef>
                <a:spcPct val="0"/>
              </a:spcBef>
              <a:buFont typeface="Arial"/>
              <a:buChar char="•"/>
            </a:pPr>
            <a:r>
              <a:rPr lang="en-US" sz="3699">
                <a:solidFill>
                  <a:srgbClr val="222222"/>
                </a:solidFill>
                <a:latin typeface="DM Sans"/>
                <a:ea typeface="DM Sans"/>
                <a:cs typeface="DM Sans"/>
                <a:sym typeface="DM Sans"/>
              </a:rPr>
              <a:t>Besoin : Créer, gérer et envoyer des devis/factures facilement</a:t>
            </a:r>
          </a:p>
          <a:p>
            <a:pPr algn="ctr">
              <a:lnSpc>
                <a:spcPts val="517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755052">
            <a:off x="9961499" y="3353447"/>
            <a:ext cx="11541206" cy="10690042"/>
          </a:xfrm>
          <a:custGeom>
            <a:avLst/>
            <a:gdLst/>
            <a:ahLst/>
            <a:cxnLst/>
            <a:rect r="r" b="b" t="t" l="l"/>
            <a:pathLst>
              <a:path h="10690042" w="11541206">
                <a:moveTo>
                  <a:pt x="0" y="0"/>
                </a:moveTo>
                <a:lnTo>
                  <a:pt x="11541206" y="0"/>
                </a:lnTo>
                <a:lnTo>
                  <a:pt x="11541206" y="10690042"/>
                </a:lnTo>
                <a:lnTo>
                  <a:pt x="0" y="106900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63865" y="-5334054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3"/>
                </a:lnTo>
                <a:lnTo>
                  <a:pt x="0" y="92728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19175"/>
            <a:ext cx="16230600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b="true" sz="8799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Fon</a:t>
            </a:r>
            <a:r>
              <a:rPr lang="en-US" b="true" sz="8799" u="none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ctionnalité principale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4949" y="2957785"/>
            <a:ext cx="17513051" cy="5864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2671" indent="-256335" lvl="1">
              <a:lnSpc>
                <a:spcPts val="3324"/>
              </a:lnSpc>
              <a:buFont typeface="Arial"/>
              <a:buChar char="•"/>
            </a:pPr>
            <a:r>
              <a:rPr lang="en-US" b="true" sz="2374">
                <a:solidFill>
                  <a:srgbClr val="222222"/>
                </a:solidFill>
                <a:latin typeface="Arimo Bold"/>
                <a:ea typeface="Arimo Bold"/>
                <a:cs typeface="Arimo Bold"/>
                <a:sym typeface="Arimo Bold"/>
              </a:rPr>
              <a:t>Création rapide de devis et de factures :</a:t>
            </a:r>
          </a:p>
          <a:p>
            <a:pPr algn="l" marL="1025341" indent="-341780" lvl="2">
              <a:lnSpc>
                <a:spcPts val="3324"/>
              </a:lnSpc>
              <a:buFont typeface="Arial"/>
              <a:buChar char="⚬"/>
            </a:pPr>
            <a:r>
              <a:rPr lang="en-US" sz="2374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Essentiel pour optimiser le processus de facturation des entreprises</a:t>
            </a:r>
          </a:p>
          <a:p>
            <a:pPr algn="l" marL="1025341" indent="-341780" lvl="2">
              <a:lnSpc>
                <a:spcPts val="3324"/>
              </a:lnSpc>
              <a:buFont typeface="Arial"/>
              <a:buChar char="⚬"/>
            </a:pPr>
            <a:r>
              <a:rPr lang="en-US" sz="2374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Génération de documents en quelques clics</a:t>
            </a:r>
          </a:p>
          <a:p>
            <a:pPr algn="l" marL="1025341" indent="-341780" lvl="2">
              <a:lnSpc>
                <a:spcPts val="3324"/>
              </a:lnSpc>
              <a:buFont typeface="Arial"/>
              <a:buChar char="⚬"/>
            </a:pPr>
            <a:r>
              <a:rPr lang="en-US" sz="2374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Gain de temps et réduction des erreurs</a:t>
            </a:r>
          </a:p>
          <a:p>
            <a:pPr algn="l" marL="512671" indent="-256335" lvl="1">
              <a:lnSpc>
                <a:spcPts val="3324"/>
              </a:lnSpc>
              <a:buFont typeface="Arial"/>
              <a:buChar char="•"/>
            </a:pPr>
            <a:r>
              <a:rPr lang="en-US" b="true" sz="2374">
                <a:solidFill>
                  <a:srgbClr val="222222"/>
                </a:solidFill>
                <a:latin typeface="Arimo Bold"/>
                <a:ea typeface="Arimo Bold"/>
                <a:cs typeface="Arimo Bold"/>
                <a:sym typeface="Arimo Bold"/>
              </a:rPr>
              <a:t>Envoi par email ou téléchargement PDF :</a:t>
            </a:r>
          </a:p>
          <a:p>
            <a:pPr algn="l" marL="1025341" indent="-341780" lvl="2">
              <a:lnSpc>
                <a:spcPts val="3324"/>
              </a:lnSpc>
              <a:buFont typeface="Arial"/>
              <a:buChar char="⚬"/>
            </a:pPr>
            <a:r>
              <a:rPr lang="en-US" sz="2374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Facilitation de la communication avec les clients</a:t>
            </a:r>
          </a:p>
          <a:p>
            <a:pPr algn="l" marL="1025341" indent="-341780" lvl="2">
              <a:lnSpc>
                <a:spcPts val="3324"/>
              </a:lnSpc>
              <a:buFont typeface="Arial"/>
              <a:buChar char="⚬"/>
            </a:pPr>
            <a:r>
              <a:rPr lang="en-US" sz="2374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Suivi efficace assuré</a:t>
            </a:r>
          </a:p>
          <a:p>
            <a:pPr algn="l" marL="512671" indent="-256335" lvl="1">
              <a:lnSpc>
                <a:spcPts val="3324"/>
              </a:lnSpc>
              <a:buFont typeface="Arial"/>
              <a:buChar char="•"/>
            </a:pPr>
            <a:r>
              <a:rPr lang="en-US" b="true" sz="2374">
                <a:solidFill>
                  <a:srgbClr val="222222"/>
                </a:solidFill>
                <a:latin typeface="Arimo Bold"/>
                <a:ea typeface="Arimo Bold"/>
                <a:cs typeface="Arimo Bold"/>
                <a:sym typeface="Arimo Bold"/>
              </a:rPr>
              <a:t>Gestion intégrée des clients et produits :</a:t>
            </a:r>
          </a:p>
          <a:p>
            <a:pPr algn="l" marL="1025341" indent="-341780" lvl="2">
              <a:lnSpc>
                <a:spcPts val="3324"/>
              </a:lnSpc>
              <a:buFont typeface="Arial"/>
              <a:buChar char="⚬"/>
            </a:pPr>
            <a:r>
              <a:rPr lang="en-US" sz="2374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Simplification du stockage et de l'organisation des informations essentielles</a:t>
            </a:r>
          </a:p>
          <a:p>
            <a:pPr algn="l" marL="1025341" indent="-341780" lvl="2">
              <a:lnSpc>
                <a:spcPts val="3324"/>
              </a:lnSpc>
              <a:buFont typeface="Arial"/>
              <a:buChar char="⚬"/>
            </a:pPr>
            <a:r>
              <a:rPr lang="en-US" sz="2374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Meilleure gestion des relations clients</a:t>
            </a:r>
          </a:p>
          <a:p>
            <a:pPr algn="l" marL="1025341" indent="-341780" lvl="2">
              <a:lnSpc>
                <a:spcPts val="3324"/>
              </a:lnSpc>
              <a:buFont typeface="Arial"/>
              <a:buChar char="⚬"/>
            </a:pPr>
            <a:r>
              <a:rPr lang="en-US" sz="2374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Inventaire précis</a:t>
            </a:r>
          </a:p>
          <a:p>
            <a:pPr algn="l">
              <a:lnSpc>
                <a:spcPts val="3324"/>
              </a:lnSpc>
            </a:pPr>
          </a:p>
          <a:p>
            <a:pPr algn="l" marL="0" indent="0" lvl="0">
              <a:lnSpc>
                <a:spcPts val="3324"/>
              </a:lnSpc>
            </a:pPr>
            <a:r>
              <a:rPr lang="en-US" sz="2374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Ces fonctionnalités collaborent pour offrir une solution complète et efficiente, adaptée aux besoins des entreprises contemporaines.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74879" y="9159622"/>
            <a:ext cx="944348" cy="0"/>
          </a:xfrm>
          <a:prstGeom prst="line">
            <a:avLst/>
          </a:prstGeom>
          <a:ln cap="rnd" w="19050">
            <a:solidFill>
              <a:srgbClr val="222222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381225"/>
          </a:xfrm>
          <a:custGeom>
            <a:avLst/>
            <a:gdLst/>
            <a:ahLst/>
            <a:cxnLst/>
            <a:rect r="r" b="b" t="t" l="l"/>
            <a:pathLst>
              <a:path h="381225" w="18288000">
                <a:moveTo>
                  <a:pt x="0" y="0"/>
                </a:moveTo>
                <a:lnTo>
                  <a:pt x="18288000" y="0"/>
                </a:lnTo>
                <a:lnTo>
                  <a:pt x="18288000" y="381225"/>
                </a:lnTo>
                <a:lnTo>
                  <a:pt x="0" y="381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49827" r="0" b="-204858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33455" y="1457747"/>
            <a:ext cx="7562779" cy="7371506"/>
          </a:xfrm>
          <a:custGeom>
            <a:avLst/>
            <a:gdLst/>
            <a:ahLst/>
            <a:cxnLst/>
            <a:rect r="r" b="b" t="t" l="l"/>
            <a:pathLst>
              <a:path h="7371506" w="7562779">
                <a:moveTo>
                  <a:pt x="0" y="0"/>
                </a:moveTo>
                <a:lnTo>
                  <a:pt x="7562779" y="0"/>
                </a:lnTo>
                <a:lnTo>
                  <a:pt x="7562779" y="7371506"/>
                </a:lnTo>
                <a:lnTo>
                  <a:pt x="0" y="73715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16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2332" y="1475631"/>
            <a:ext cx="3644598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39"/>
              </a:lnSpc>
              <a:spcBef>
                <a:spcPct val="0"/>
              </a:spcBef>
            </a:pPr>
            <a:r>
              <a:rPr lang="en-US" b="true" sz="3699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Diag</a:t>
            </a:r>
            <a:r>
              <a:rPr lang="en-US" b="true" sz="3699" u="none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ramme de cas d’utilisation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572537"/>
            <a:ext cx="18288000" cy="714463"/>
          </a:xfrm>
          <a:custGeom>
            <a:avLst/>
            <a:gdLst/>
            <a:ahLst/>
            <a:cxnLst/>
            <a:rect r="r" b="b" t="t" l="l"/>
            <a:pathLst>
              <a:path h="714463" w="18288000">
                <a:moveTo>
                  <a:pt x="0" y="0"/>
                </a:moveTo>
                <a:lnTo>
                  <a:pt x="18288000" y="0"/>
                </a:lnTo>
                <a:lnTo>
                  <a:pt x="18288000" y="714463"/>
                </a:lnTo>
                <a:lnTo>
                  <a:pt x="0" y="7144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33982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16230600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b="true" sz="8799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S</a:t>
            </a:r>
            <a:r>
              <a:rPr lang="en-US" b="true" sz="8799" u="none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tack technique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8671826" y="8772737"/>
            <a:ext cx="944348" cy="0"/>
          </a:xfrm>
          <a:prstGeom prst="line">
            <a:avLst/>
          </a:prstGeom>
          <a:ln cap="rnd" w="19050">
            <a:solidFill>
              <a:srgbClr val="222222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5" id="5"/>
          <p:cNvSpPr txBox="true"/>
          <p:nvPr/>
        </p:nvSpPr>
        <p:spPr>
          <a:xfrm rot="0">
            <a:off x="3305994" y="3405906"/>
            <a:ext cx="11676013" cy="3143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78" indent="-744889" lvl="1">
              <a:lnSpc>
                <a:spcPts val="8280"/>
              </a:lnSpc>
              <a:buFont typeface="Arial"/>
              <a:buChar char="•"/>
            </a:pPr>
            <a:r>
              <a:rPr lang="en-US" b="true" sz="6900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Front : </a:t>
            </a:r>
            <a:r>
              <a:rPr lang="en-US" sz="6900">
                <a:solidFill>
                  <a:srgbClr val="222222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Angular avec PrimeNG</a:t>
            </a:r>
          </a:p>
          <a:p>
            <a:pPr algn="l" marL="1489778" indent="-744889" lvl="1">
              <a:lnSpc>
                <a:spcPts val="8280"/>
              </a:lnSpc>
              <a:buFont typeface="Arial"/>
              <a:buChar char="•"/>
            </a:pPr>
            <a:r>
              <a:rPr lang="en-US" b="true" sz="6900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Back : </a:t>
            </a:r>
            <a:r>
              <a:rPr lang="en-US" sz="6900">
                <a:solidFill>
                  <a:srgbClr val="222222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Symfony</a:t>
            </a:r>
          </a:p>
          <a:p>
            <a:pPr algn="l" marL="1489778" indent="-744889" lvl="1">
              <a:lnSpc>
                <a:spcPts val="8280"/>
              </a:lnSpc>
              <a:buFont typeface="Arial"/>
              <a:buChar char="•"/>
            </a:pPr>
            <a:r>
              <a:rPr lang="en-US" b="true" sz="6900">
                <a:solidFill>
                  <a:srgbClr val="222222"/>
                </a:solidFill>
                <a:latin typeface="Noto Serif Display ExtraCondensed Ultra-Bold"/>
                <a:ea typeface="Noto Serif Display ExtraCondensed Ultra-Bold"/>
                <a:cs typeface="Noto Serif Display ExtraCondensed Ultra-Bold"/>
                <a:sym typeface="Noto Serif Display ExtraCondensed Ultra-Bold"/>
              </a:rPr>
              <a:t>BDD : </a:t>
            </a:r>
            <a:r>
              <a:rPr lang="en-US" sz="6900">
                <a:solidFill>
                  <a:srgbClr val="222222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MySQL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22700" y="6972692"/>
            <a:ext cx="13438881" cy="976087"/>
          </a:xfrm>
          <a:custGeom>
            <a:avLst/>
            <a:gdLst/>
            <a:ahLst/>
            <a:cxnLst/>
            <a:rect r="r" b="b" t="t" l="l"/>
            <a:pathLst>
              <a:path h="976087" w="13438881">
                <a:moveTo>
                  <a:pt x="0" y="0"/>
                </a:moveTo>
                <a:lnTo>
                  <a:pt x="13438880" y="0"/>
                </a:lnTo>
                <a:lnTo>
                  <a:pt x="13438880" y="976087"/>
                </a:lnTo>
                <a:lnTo>
                  <a:pt x="0" y="9760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22700" y="2127845"/>
            <a:ext cx="13442601" cy="3713660"/>
          </a:xfrm>
          <a:custGeom>
            <a:avLst/>
            <a:gdLst/>
            <a:ahLst/>
            <a:cxnLst/>
            <a:rect r="r" b="b" t="t" l="l"/>
            <a:pathLst>
              <a:path h="3713660" w="13442601">
                <a:moveTo>
                  <a:pt x="0" y="0"/>
                </a:moveTo>
                <a:lnTo>
                  <a:pt x="13442600" y="0"/>
                </a:lnTo>
                <a:lnTo>
                  <a:pt x="13442600" y="3713660"/>
                </a:lnTo>
                <a:lnTo>
                  <a:pt x="0" y="37136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42670" y="412444"/>
            <a:ext cx="700266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WireFrames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781344" y="2627592"/>
            <a:ext cx="10725312" cy="5839336"/>
          </a:xfrm>
          <a:custGeom>
            <a:avLst/>
            <a:gdLst/>
            <a:ahLst/>
            <a:cxnLst/>
            <a:rect r="r" b="b" t="t" l="l"/>
            <a:pathLst>
              <a:path h="5839336" w="10725312">
                <a:moveTo>
                  <a:pt x="0" y="0"/>
                </a:moveTo>
                <a:lnTo>
                  <a:pt x="10725312" y="0"/>
                </a:lnTo>
                <a:lnTo>
                  <a:pt x="10725312" y="5839337"/>
                </a:lnTo>
                <a:lnTo>
                  <a:pt x="0" y="5839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642670" y="394889"/>
            <a:ext cx="700266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WireFrames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DAGngi3M5FY</dc:identifier>
  <dcterms:modified xsi:type="dcterms:W3CDTF">2011-08-01T06:04:30Z</dcterms:modified>
  <cp:revision>1</cp:revision>
  <dc:title>MicroSaasED</dc:title>
</cp:coreProperties>
</file>

<file path=docProps/thumbnail.jpeg>
</file>